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9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99" autoAdjust="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F7600-23AE-4DE4-9F49-8EC3A50D1298}" type="datetimeFigureOut">
              <a:rPr lang="en-US" smtClean="0"/>
              <a:pPr/>
              <a:t>6/27/2007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0ED16-2792-4C50-AB63-82C734FF968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F7600-23AE-4DE4-9F49-8EC3A50D1298}" type="datetimeFigureOut">
              <a:rPr lang="en-US" smtClean="0"/>
              <a:pPr/>
              <a:t>6/27/2007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0ED16-2792-4C50-AB63-82C734FF96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F7600-23AE-4DE4-9F49-8EC3A50D1298}" type="datetimeFigureOut">
              <a:rPr lang="en-US" smtClean="0"/>
              <a:pPr/>
              <a:t>6/27/2007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0ED16-2792-4C50-AB63-82C734FF96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F7600-23AE-4DE4-9F49-8EC3A50D1298}" type="datetimeFigureOut">
              <a:rPr lang="en-US" smtClean="0"/>
              <a:pPr/>
              <a:t>6/27/2007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0ED16-2792-4C50-AB63-82C734FF96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F7600-23AE-4DE4-9F49-8EC3A50D1298}" type="datetimeFigureOut">
              <a:rPr lang="en-US" smtClean="0"/>
              <a:pPr/>
              <a:t>6/27/2007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690ED16-2792-4C50-AB63-82C734FF96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F7600-23AE-4DE4-9F49-8EC3A50D1298}" type="datetimeFigureOut">
              <a:rPr lang="en-US" smtClean="0"/>
              <a:pPr/>
              <a:t>6/27/2007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0ED16-2792-4C50-AB63-82C734FF96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F7600-23AE-4DE4-9F49-8EC3A50D1298}" type="datetimeFigureOut">
              <a:rPr lang="en-US" smtClean="0"/>
              <a:pPr/>
              <a:t>6/27/2007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0ED16-2792-4C50-AB63-82C734FF96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F7600-23AE-4DE4-9F49-8EC3A50D1298}" type="datetimeFigureOut">
              <a:rPr lang="en-US" smtClean="0"/>
              <a:pPr/>
              <a:t>6/27/2007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0ED16-2792-4C50-AB63-82C734FF96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F7600-23AE-4DE4-9F49-8EC3A50D1298}" type="datetimeFigureOut">
              <a:rPr lang="en-US" smtClean="0"/>
              <a:pPr/>
              <a:t>6/27/2007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0ED16-2792-4C50-AB63-82C734FF96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F7600-23AE-4DE4-9F49-8EC3A50D1298}" type="datetimeFigureOut">
              <a:rPr lang="en-US" smtClean="0"/>
              <a:pPr/>
              <a:t>6/27/2007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0ED16-2792-4C50-AB63-82C734FF96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F7600-23AE-4DE4-9F49-8EC3A50D1298}" type="datetimeFigureOut">
              <a:rPr lang="en-US" smtClean="0"/>
              <a:pPr/>
              <a:t>6/27/2007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0ED16-2792-4C50-AB63-82C734FF96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B2F7600-23AE-4DE4-9F49-8EC3A50D1298}" type="datetimeFigureOut">
              <a:rPr lang="en-US" smtClean="0"/>
              <a:pPr/>
              <a:t>6/27/2007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690ED16-2792-4C50-AB63-82C734FF968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LUA and the game loop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GAM </a:t>
            </a:r>
            <a:r>
              <a:rPr lang="en-US" smtClean="0"/>
              <a:t>250 Summer ‘07 </a:t>
            </a:r>
            <a:r>
              <a:rPr lang="en-US" dirty="0" smtClean="0"/>
              <a:t>Lecture 2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37477" y="6488668"/>
            <a:ext cx="1758815" cy="276999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/>
              <a:t>Disclaimer </a:t>
            </a:r>
            <a:r>
              <a:rPr lang="en-US" sz="1200" dirty="0" err="1" smtClean="0"/>
              <a:t>Pishclaimer</a:t>
            </a:r>
            <a:endParaRPr lang="en-US" sz="1200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 Command Calls </a:t>
            </a:r>
            <a:r>
              <a:rPr lang="en-US" dirty="0" err="1" smtClean="0"/>
              <a:t>Lua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72000"/>
          </a:xfrm>
          <a:solidFill>
            <a:schemeClr val="bg2">
              <a:lumMod val="75000"/>
              <a:alpha val="50000"/>
            </a:schemeClr>
          </a:solidFill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sz="24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//subscribers is an std::map&lt;std::</a:t>
            </a:r>
            <a:r>
              <a:rPr lang="en-US" sz="2400" dirty="0" err="1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string,Subscriber</a:t>
            </a:r>
            <a:r>
              <a:rPr lang="en-US" sz="24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*&gt;</a:t>
            </a:r>
          </a:p>
          <a:p>
            <a:pPr>
              <a:buNone/>
            </a:pPr>
            <a:r>
              <a:rPr lang="en-US" sz="24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//Many, if not all, components derive from Subscriber</a:t>
            </a:r>
          </a:p>
          <a:p>
            <a:pPr>
              <a:buNone/>
            </a:pPr>
            <a:r>
              <a:rPr lang="en-US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void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 Component::Event(std::string 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eventName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//Iterate through the list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for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( std::list&lt;Subscriber*&gt;::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iterator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 = subscribers[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eventName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].begin(); 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 != subscribers[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eventName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].end(); ++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{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24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//Call the function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lua_getglobal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(L, (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-&gt;name + </a:t>
            </a:r>
            <a:r>
              <a:rPr lang="en-US" sz="2400" dirty="0" smtClean="0">
                <a:solidFill>
                  <a:srgbClr val="FF5050"/>
                </a:solidFill>
                <a:latin typeface="Courier New" pitchFamily="49" charset="0"/>
                <a:cs typeface="Courier New" pitchFamily="49" charset="0"/>
              </a:rPr>
              <a:t>"Collision"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).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c_str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());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if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lua_isfunction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(L, -1))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	{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sz="24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//Push the object and the component onto the function parameters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lua_pushinteger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L,reinterpret_cast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&gt;(*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));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lua_pushinteger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L,reinterpret_cast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&gt;(this);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lua_pcall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(L, 2, 0, 0);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	}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else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lua_pop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(L,1);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}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24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Lua</a:t>
            </a:r>
            <a:r>
              <a:rPr lang="en-US" dirty="0" smtClean="0"/>
              <a:t>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43400"/>
          </a:xfrm>
          <a:solidFill>
            <a:schemeClr val="bg2">
              <a:lumMod val="75000"/>
              <a:alpha val="5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GunnerCollision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(me, component)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--Just take damage like normal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you =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GetCObject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(component)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power =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GetPower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(you)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--Subtracts health based on power and armor.</a:t>
            </a:r>
          </a:p>
          <a:p>
            <a:pPr>
              <a:buNone/>
            </a:pPr>
            <a:r>
              <a:rPr lang="en-US" sz="20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	--Also detects damage </a:t>
            </a:r>
            <a:r>
              <a:rPr lang="en-US" sz="2000" dirty="0" err="1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vs</a:t>
            </a:r>
            <a:r>
              <a:rPr lang="en-US" sz="20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 healing, etc.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TakeDamage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(me, power)</a:t>
            </a:r>
          </a:p>
          <a:p>
            <a:pPr>
              <a:buNone/>
            </a:pPr>
            <a:r>
              <a:rPr lang="en-US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end</a:t>
            </a:r>
            <a:endParaRPr 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Basically localized messaging system</a:t>
            </a:r>
          </a:p>
          <a:p>
            <a:r>
              <a:rPr lang="en-US" dirty="0" smtClean="0"/>
              <a:t>Can be implemented various ways</a:t>
            </a:r>
          </a:p>
          <a:p>
            <a:pPr lvl="1"/>
            <a:r>
              <a:rPr lang="en-US" dirty="0" err="1" smtClean="0"/>
              <a:t>Lua</a:t>
            </a:r>
            <a:r>
              <a:rPr lang="en-US" dirty="0" smtClean="0"/>
              <a:t> method seems to be fairly practical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Questions? Comments?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Lua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it?</a:t>
            </a:r>
          </a:p>
          <a:p>
            <a:pPr lvl="1"/>
            <a:r>
              <a:rPr lang="en-US" dirty="0" smtClean="0"/>
              <a:t>Scripting Language</a:t>
            </a:r>
          </a:p>
          <a:p>
            <a:pPr lvl="1"/>
            <a:r>
              <a:rPr lang="en-US" dirty="0" smtClean="0"/>
              <a:t>Built (natively) for C/C++</a:t>
            </a:r>
          </a:p>
          <a:p>
            <a:endParaRPr lang="en-US" dirty="0" smtClean="0"/>
          </a:p>
          <a:p>
            <a:r>
              <a:rPr lang="en-US" dirty="0" smtClean="0"/>
              <a:t>Why do we care?</a:t>
            </a:r>
          </a:p>
          <a:p>
            <a:pPr lvl="1"/>
            <a:r>
              <a:rPr lang="en-US" dirty="0" smtClean="0"/>
              <a:t>Externalizes game code – No compiling</a:t>
            </a:r>
          </a:p>
          <a:p>
            <a:pPr lvl="2"/>
            <a:r>
              <a:rPr lang="en-US" dirty="0" smtClean="0"/>
              <a:t>A part of “Data Driven” code</a:t>
            </a:r>
          </a:p>
          <a:p>
            <a:pPr lvl="1"/>
            <a:r>
              <a:rPr lang="en-US" dirty="0" smtClean="0"/>
              <a:t>Easy code integration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err="1" smtClean="0"/>
              <a:t>Lua</a:t>
            </a:r>
            <a:r>
              <a:rPr lang="en-US" dirty="0" smtClean="0"/>
              <a:t>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  <a:alpha val="50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en-US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BoomUpdate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(me)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if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GetLifetime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(me) == 8)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then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20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--Create 8 'Boom' effects in random directions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for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= 0,7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do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		child =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CreateObject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(me,</a:t>
            </a:r>
            <a:r>
              <a:rPr lang="en-US" sz="2000" dirty="0" smtClean="0">
                <a:solidFill>
                  <a:srgbClr val="FF5050"/>
                </a:solidFill>
                <a:latin typeface="Courier New" pitchFamily="49" charset="0"/>
                <a:cs typeface="Courier New" pitchFamily="49" charset="0"/>
              </a:rPr>
              <a:t>"Boom1"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		dir =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* (</a:t>
            </a:r>
            <a:r>
              <a:rPr lang="en-US" sz="2000" dirty="0" err="1" smtClean="0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math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.pi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* 2 / 8)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		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SetVelocity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(child, 							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math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.cos(dir),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math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.sin(dir))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end</a:t>
            </a:r>
          </a:p>
          <a:p>
            <a:pPr>
              <a:buNone/>
            </a:pPr>
            <a:r>
              <a:rPr lang="en-US" sz="200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end</a:t>
            </a:r>
          </a:p>
          <a:p>
            <a:pPr>
              <a:buNone/>
            </a:pPr>
            <a:r>
              <a:rPr lang="en-US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end</a:t>
            </a:r>
            <a:endParaRPr 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</a:t>
            </a:r>
            <a:r>
              <a:rPr lang="en-US" dirty="0" err="1" smtClean="0"/>
              <a:t>Lua</a:t>
            </a:r>
            <a:r>
              <a:rPr lang="en-US" dirty="0" smtClean="0"/>
              <a:t> function in C++? No </a:t>
            </a:r>
            <a:r>
              <a:rPr lang="en-US" dirty="0" err="1" smtClean="0"/>
              <a:t>wai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  <a:alpha val="50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en-US" sz="20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GetLifetimeC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lua_State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*L)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Object * sprite = </a:t>
            </a:r>
            <a:r>
              <a:rPr lang="en-US" sz="20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reinterpret_cast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&lt;Object *&gt; (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lua_tointeger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(L,1));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lua_pushinteger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L,sprite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-&gt;lifetime);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return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 1;</a:t>
            </a:r>
          </a:p>
          <a:p>
            <a:pPr>
              <a:buNone/>
            </a:pP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buNone/>
            </a:pPr>
            <a:endParaRPr lang="en-US" sz="20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20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//Elsewhere, in a registering function</a:t>
            </a:r>
          </a:p>
          <a:p>
            <a:pPr>
              <a:buNone/>
            </a:pP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lua_register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(L, </a:t>
            </a:r>
            <a:r>
              <a:rPr lang="en-US" sz="2000" dirty="0" smtClean="0">
                <a:solidFill>
                  <a:srgbClr val="FF505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sz="2000" dirty="0" err="1" smtClean="0">
                <a:solidFill>
                  <a:srgbClr val="FF5050"/>
                </a:solidFill>
                <a:latin typeface="Courier New" pitchFamily="49" charset="0"/>
                <a:cs typeface="Courier New" pitchFamily="49" charset="0"/>
              </a:rPr>
              <a:t>GetLifetime</a:t>
            </a:r>
            <a:r>
              <a:rPr lang="en-US" sz="2000" dirty="0" smtClean="0">
                <a:solidFill>
                  <a:srgbClr val="FF505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GetLifetimeC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);</a:t>
            </a:r>
            <a:endParaRPr lang="en-US" sz="20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Calling </a:t>
            </a:r>
            <a:r>
              <a:rPr lang="en-US" dirty="0" err="1" smtClean="0"/>
              <a:t>Lua</a:t>
            </a:r>
            <a:r>
              <a:rPr lang="en-US" dirty="0" smtClean="0"/>
              <a:t> Function in C++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657600"/>
          </a:xfrm>
          <a:solidFill>
            <a:schemeClr val="bg2">
              <a:lumMod val="75000"/>
              <a:alpha val="5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//Within an update function…</a:t>
            </a:r>
          </a:p>
          <a:p>
            <a:pPr>
              <a:buNone/>
            </a:pPr>
            <a:r>
              <a:rPr lang="en-US" sz="18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	// Grab the function name  ('</a:t>
            </a:r>
            <a:r>
              <a:rPr lang="en-US" sz="1800" dirty="0" err="1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BoomUpdate</a:t>
            </a:r>
            <a:r>
              <a:rPr lang="en-US" sz="18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')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lua_getglobal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(L, (sprite.name + </a:t>
            </a:r>
            <a:r>
              <a:rPr lang="en-US" sz="1800" dirty="0" smtClean="0">
                <a:solidFill>
                  <a:srgbClr val="FF5050"/>
                </a:solidFill>
                <a:latin typeface="Courier New" pitchFamily="49" charset="0"/>
                <a:cs typeface="Courier New" pitchFamily="49" charset="0"/>
              </a:rPr>
              <a:t>"Update"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).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c_str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()); </a:t>
            </a:r>
          </a:p>
          <a:p>
            <a:pPr>
              <a:buNone/>
            </a:pP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if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 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lua_isfunction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(L, -1))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{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lua_pushinteger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L,</a:t>
            </a:r>
            <a:r>
              <a:rPr lang="en-US" sz="18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reinterpret_cast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18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&gt;(&amp;sprite));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lua_pcall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(L, 1, 0, 0);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}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else</a:t>
            </a:r>
          </a:p>
          <a:p>
            <a:pPr>
              <a:buNone/>
            </a:pP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1800" dirty="0" err="1" smtClean="0">
                <a:latin typeface="Courier New" pitchFamily="49" charset="0"/>
                <a:cs typeface="Courier New" pitchFamily="49" charset="0"/>
              </a:rPr>
              <a:t>lua_pop</a:t>
            </a:r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(L,1);</a:t>
            </a:r>
            <a:endParaRPr lang="en-US" sz="18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Game Loop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General Overview</a:t>
            </a:r>
          </a:p>
          <a:p>
            <a:endParaRPr lang="en-US" dirty="0" smtClean="0"/>
          </a:p>
          <a:p>
            <a:r>
              <a:rPr lang="en-US" dirty="0" smtClean="0"/>
              <a:t>2 Main ways to do updates</a:t>
            </a:r>
          </a:p>
          <a:p>
            <a:pPr lvl="1"/>
            <a:r>
              <a:rPr lang="en-US" dirty="0" smtClean="0"/>
              <a:t>By system</a:t>
            </a:r>
          </a:p>
          <a:p>
            <a:pPr lvl="1"/>
            <a:r>
              <a:rPr lang="en-US" dirty="0" smtClean="0"/>
              <a:t>By object</a:t>
            </a:r>
          </a:p>
          <a:p>
            <a:pPr lvl="1"/>
            <a:r>
              <a:rPr lang="en-US" dirty="0" smtClean="0"/>
              <a:t>Both have their advantages and disadvantages</a:t>
            </a:r>
          </a:p>
          <a:p>
            <a:r>
              <a:rPr lang="en-US" dirty="0" smtClean="0"/>
              <a:t>Coupling runtime list creation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Enter Component Objects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it?</a:t>
            </a:r>
          </a:p>
          <a:p>
            <a:pPr lvl="1"/>
            <a:r>
              <a:rPr lang="en-US" dirty="0" smtClean="0"/>
              <a:t>Variant of Messaging System</a:t>
            </a:r>
          </a:p>
          <a:p>
            <a:pPr lvl="1"/>
            <a:r>
              <a:rPr lang="en-US" dirty="0" smtClean="0"/>
              <a:t>Abstract Idea</a:t>
            </a:r>
          </a:p>
          <a:p>
            <a:pPr lvl="2"/>
            <a:r>
              <a:rPr lang="en-US" dirty="0" smtClean="0"/>
              <a:t>Implementation left up to programmer</a:t>
            </a:r>
          </a:p>
          <a:p>
            <a:pPr lvl="1"/>
            <a:r>
              <a:rPr lang="en-US" dirty="0" smtClean="0"/>
              <a:t>Several articles on topic:</a:t>
            </a:r>
          </a:p>
          <a:p>
            <a:pPr lvl="2"/>
            <a:r>
              <a:rPr lang="en-US" dirty="0" err="1" smtClean="0"/>
              <a:t>GDMag</a:t>
            </a:r>
            <a:endParaRPr lang="en-US" dirty="0" smtClean="0"/>
          </a:p>
          <a:p>
            <a:pPr lvl="2"/>
            <a:r>
              <a:rPr lang="en-US" dirty="0" smtClean="0"/>
              <a:t>Game Programming Gems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Component Object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Game uses “Components”</a:t>
            </a:r>
          </a:p>
          <a:p>
            <a:r>
              <a:rPr lang="en-US" dirty="0" smtClean="0"/>
              <a:t>Objects Attach, or Subscribe, to Component Updates/Messages</a:t>
            </a:r>
          </a:p>
          <a:p>
            <a:r>
              <a:rPr lang="en-US" dirty="0" smtClean="0"/>
              <a:t>All information retrieved from Components</a:t>
            </a:r>
          </a:p>
          <a:p>
            <a:endParaRPr lang="en-US" dirty="0" smtClean="0"/>
          </a:p>
          <a:p>
            <a:r>
              <a:rPr lang="en-US" dirty="0" smtClean="0"/>
              <a:t>Everything might be a component</a:t>
            </a:r>
          </a:p>
          <a:p>
            <a:pPr lvl="1"/>
            <a:r>
              <a:rPr lang="en-US" dirty="0" smtClean="0"/>
              <a:t>Objects are themselves components</a:t>
            </a:r>
          </a:p>
          <a:p>
            <a:pPr lvl="1"/>
            <a:r>
              <a:rPr lang="en-US" dirty="0" smtClean="0"/>
              <a:t>Most fundamental idea uses raw data (void *)</a:t>
            </a:r>
          </a:p>
          <a:p>
            <a:pPr lvl="2"/>
            <a:r>
              <a:rPr lang="en-US" dirty="0" smtClean="0"/>
              <a:t>Needs more OO</a:t>
            </a:r>
          </a:p>
          <a:p>
            <a:pPr lvl="2"/>
            <a:r>
              <a:rPr lang="en-US" dirty="0" smtClean="0"/>
              <a:t>We’ll leverage </a:t>
            </a:r>
            <a:r>
              <a:rPr lang="en-US" dirty="0" err="1" smtClean="0"/>
              <a:t>Lua</a:t>
            </a:r>
            <a:r>
              <a:rPr lang="en-US" dirty="0" smtClean="0"/>
              <a:t> to handle messages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Simple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72000"/>
          </a:xfrm>
          <a:solidFill>
            <a:schemeClr val="bg2">
              <a:lumMod val="75000"/>
              <a:alpha val="50000"/>
            </a:schemeClr>
          </a:solidFill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void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TestObjectCollision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PhysicsComponent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 &amp;me, 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PhysicsComponent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 &amp;you)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//Do some testing... Such as (take note):</a:t>
            </a:r>
          </a:p>
          <a:p>
            <a:pPr>
              <a:buNone/>
            </a:pPr>
            <a:r>
              <a:rPr lang="en-US" sz="24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	//This works quite well and is fast!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Vectori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vel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me.velocity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 + 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you.velocity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endParaRPr lang="en-US" sz="2400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//First part of X test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xDist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 = (you.bbox.x1 + 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you.pos.x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) - (me.bbox.x2 + 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me.pos.x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if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xDist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 &gt; 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vel.x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urier New" pitchFamily="49" charset="0"/>
                <a:cs typeface="Courier New" pitchFamily="49" charset="0"/>
              </a:rPr>
              <a:t>return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//Continue test for three other conditions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//If all fail, there's a collision. Update component or send collision message</a:t>
            </a:r>
          </a:p>
          <a:p>
            <a:pPr>
              <a:buNone/>
            </a:pPr>
            <a:r>
              <a:rPr lang="en-US" sz="24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	//You store the information in the components (might </a:t>
            </a:r>
            <a:r>
              <a:rPr lang="en-US" sz="2400" dirty="0" err="1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wanna</a:t>
            </a:r>
            <a:r>
              <a:rPr lang="en-US" sz="24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 add time of collision,</a:t>
            </a:r>
          </a:p>
          <a:p>
            <a:pPr>
              <a:buNone/>
            </a:pPr>
            <a:r>
              <a:rPr lang="en-US" sz="2400" dirty="0" smtClean="0">
                <a:solidFill>
                  <a:srgbClr val="92D050"/>
                </a:solidFill>
                <a:latin typeface="Courier New" pitchFamily="49" charset="0"/>
                <a:cs typeface="Courier New" pitchFamily="49" charset="0"/>
              </a:rPr>
              <a:t>	// point of collision, etc)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me.collider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 = &amp;you;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you.collider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 = &amp;me;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me.Event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dirty="0" smtClean="0">
                <a:solidFill>
                  <a:srgbClr val="FF5050"/>
                </a:solidFill>
                <a:latin typeface="Courier New" pitchFamily="49" charset="0"/>
                <a:cs typeface="Courier New" pitchFamily="49" charset="0"/>
              </a:rPr>
              <a:t>"Collision"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you.Event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dirty="0" smtClean="0">
                <a:solidFill>
                  <a:srgbClr val="FF5050"/>
                </a:solidFill>
                <a:latin typeface="Courier New" pitchFamily="49" charset="0"/>
                <a:cs typeface="Courier New" pitchFamily="49" charset="0"/>
              </a:rPr>
              <a:t>"Collision"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24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lnDef>
      <a:spPr>
        <a:ln w="25400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25400">
          <a:solidFill>
            <a:srgbClr val="FF0000"/>
          </a:solidFill>
        </a:ln>
      </a:spPr>
      <a:bodyPr wrap="none" rtlCol="0">
        <a:spAutoFit/>
      </a:bodyPr>
      <a:lstStyle>
        <a:defPPr>
          <a:defRPr dirty="0" smtClean="0"/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123</TotalTime>
  <Words>261</Words>
  <Application>Microsoft Office PowerPoint</Application>
  <PresentationFormat>On-screen Show (4:3)</PresentationFormat>
  <Paragraphs>132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Apex</vt:lpstr>
      <vt:lpstr>LUA and the game loop</vt:lpstr>
      <vt:lpstr>Lua</vt:lpstr>
      <vt:lpstr>A Lua Function</vt:lpstr>
      <vt:lpstr>A Lua function in C++? No wai!</vt:lpstr>
      <vt:lpstr>Calling Lua Function in C++</vt:lpstr>
      <vt:lpstr>The Game Loop</vt:lpstr>
      <vt:lpstr>Enter Component Objects</vt:lpstr>
      <vt:lpstr>Component Object Overview</vt:lpstr>
      <vt:lpstr>A Simple Example</vt:lpstr>
      <vt:lpstr>Event Command Calls Lua</vt:lpstr>
      <vt:lpstr>The Lua Function</vt:lpstr>
      <vt:lpstr>In Summary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2</dc:title>
  <dc:creator>Nathan Hiemenz</dc:creator>
  <cp:lastModifiedBy>Nathan Hiemenz</cp:lastModifiedBy>
  <cp:revision>20</cp:revision>
  <dcterms:created xsi:type="dcterms:W3CDTF">2007-03-26T07:05:16Z</dcterms:created>
  <dcterms:modified xsi:type="dcterms:W3CDTF">2007-06-27T23:23:48Z</dcterms:modified>
</cp:coreProperties>
</file>